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62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EFB92-A308-AD4A-1E49-3C0D4093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8F0DF6-FF5F-DBE9-861C-80473BE7F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731C49-BD19-2464-651F-76194DD8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8DF96DE-D91F-4B50-B811-96BA792CBA7E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6F39305-92DF-1356-3CA2-55093E8B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1EDFD7-B43E-2ED4-8434-DE97678B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C6E630-6152-486A-94F3-ECEBD636D2C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6885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6CAA-F2E4-A8D9-A0DC-1614D45F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3AC7284-1AEC-3353-7F2D-E9195B284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A4244A-A104-BB77-10E9-4E405CF9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5351E1-1AD4-4955-A2F2-C3BDF9498B29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1E02A80-0B92-FBD1-2607-2BE21A6B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DDE730-5454-DBAF-9990-514AE52F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32A2D8-3B3B-4930-B763-0D852DF2A4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66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756A68-6B2E-A6CA-B87E-A4C9B2F0F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FF1FA07-558F-9B7E-E545-1A438C106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B4B7D6-0BBE-9335-B2AD-A47C8137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781A573-0CB0-4B2F-93DD-A0DDAC79B4DA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367C39F-09C7-E1CD-FEB4-FFD47E82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41A904-6AB4-A8F5-0DEF-E3B0C672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1800EE-CDD1-470E-B8CC-CEB25FEB42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16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295F2-4B10-7BB9-8841-60C6D011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F7D625-DD09-9F1D-1BF9-B0D146DB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39179C-8C54-EE6F-D1CC-28B28D0E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0AF2184-CAA9-42C2-B45C-378EBD31FF92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3BF0770-3557-B483-C837-20710DC2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6B13D64-42F6-8824-B458-C80552AB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A56418-DC57-470A-A239-74B5C1904C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61249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C0A67-E2B8-32A9-7E9C-45232374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B3DE08B-5CD4-ED28-A688-F0AFE626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07BCEDE-C36C-3F32-2914-5DEF290A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24F74D2-6300-48B8-9CB4-3605BA8E6E04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169B160-9572-4C96-D40C-8180C517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092E66B-32AD-FE4C-B9C0-9C706D60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4CB22-5909-45F0-9031-9D4FC2BDC0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138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93779-E3BD-72E0-F4AF-CBFCE462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D04BBC-444D-1942-F21D-0AADAD3A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1FBEFF-B97B-06C3-69C3-C23EF9615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C752CD1-0993-5224-B51A-506179C8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E507DBB-8EE4-4D17-BBA1-5EEA82DE7963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3155CC6-EB5D-277F-CC66-88BC7747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3A61DEF-B158-97A0-5256-EAD5297D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78E52-38DA-46D9-B7FE-F1B809F0532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12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1A8BF-60C0-87EB-3AFD-94D62B72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70F2640-B4BC-4BF5-0E5B-A7D01A3EA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2F5C99B-48AF-49E9-DC5B-138A52EAE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071120D-1D5C-1A56-9931-AE631C03D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5C72B4D-25DE-19E0-4D5E-CDC4A0DC2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C0493B1-BD89-9C0A-8E0E-FE35C8C6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054AF8B-1E07-4315-8D2B-BF91443CD6AA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6A92CA8-ACF0-26CB-0E10-DF78228C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B1778EF-8A6C-BDD4-6BAD-2E8CE0AB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46E9BA-40F3-4062-BF4A-E2663FD46F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048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B4019-B8C9-9886-1846-6E008315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24A98DD-48AC-3BA5-2F8C-D98B68F13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7A198E-E4B4-4D5A-8CA2-16B1CEBB51EA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97BB49C-BA75-5FA5-E21A-DBBA2EB4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66F9A9E-95FD-3694-ADF7-8DEB12E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1398CA-22A4-4C6A-A114-768543AEF02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62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80BDF8D-95BC-748E-9E61-4A1CCBE7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80374E5-2E4A-4560-B84A-BD8E04FC3BE8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C00A835-A84E-279B-49CC-C504F286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115C558-5851-706E-BD91-BAD66DFD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04BFF3-5907-44E2-B63F-453169967FE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634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93C33-659B-2A9F-1362-874D0554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7ADE41-1CBD-E862-27FC-3FB497C6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88FEEFA-FF95-7B84-61BF-6BE8D7F13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6355F5A-0090-16F1-E4AF-F4B05208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DC34849-B778-42F1-B6D6-4A0ABE97855F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AD2890E-01E1-3702-F85D-7F34705B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0B8B056-2ED3-0447-8428-D2AEEE95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4461A-8D0E-4D80-91A5-FB921C55AEE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79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64E3D-B9FA-B53C-A633-51A7E4BD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EA05670-BF93-AAB9-254F-414E17F43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2289F2C-030D-292C-3203-2FA24A569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01B1CB3-0FA2-8DDF-5881-2B628D95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4F30623-235D-4482-8909-61C2C76F0DF0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CED19AC-B5DD-B7B9-AB33-318C3202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AF16146-E61E-0418-5770-1F11EB56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4D22EC-2DE6-451E-BBAE-B26EAC3B0B8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27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E8A5C07-A910-B69E-221A-278914E0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9DD1D44-BC5A-4B82-B06B-BE3D1943A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FF5F33-EC40-9D60-6139-838F8CADD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CAEAD98A-DECB-4B24-9AC1-4F9F1B52F3AB}" type="datetime1">
              <a:rPr lang="en-US" smtClean="0"/>
              <a:pPr lvl="0"/>
              <a:t>6/12/2023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F8F0F9-7355-FD26-86D0-B632FA6C2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48F921E-6892-0A2B-4B62-3441D797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43573768-D621-4526-B5BB-A736A99897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15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F0F3-7044-396A-4C1A-F4EB8689058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3600" b="1" dirty="0" err="1"/>
              <a:t>Cablagem</a:t>
            </a:r>
            <a:r>
              <a:rPr lang="en-US" sz="3600" b="1" dirty="0"/>
              <a:t> </a:t>
            </a:r>
            <a:r>
              <a:rPr lang="en-US" sz="3600" b="1" dirty="0" err="1"/>
              <a:t>Estruturada</a:t>
            </a:r>
            <a:r>
              <a:rPr lang="en-US" sz="3600" b="1" dirty="0"/>
              <a:t> da Escola Superior de </a:t>
            </a:r>
            <a:r>
              <a:rPr lang="en-US" sz="3600" b="1" dirty="0" err="1"/>
              <a:t>Química</a:t>
            </a:r>
            <a:endParaRPr lang="en-US" sz="36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EA133-7621-A690-A46E-1AB3233F87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4079879"/>
            <a:ext cx="9144000" cy="1655758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pt-BR" sz="2200" dirty="0">
                <a:latin typeface="Arial" pitchFamily="34"/>
              </a:rPr>
              <a:t>Trabalho Realizado por:</a:t>
            </a:r>
            <a:br>
              <a:rPr lang="pt-BR" sz="2200" dirty="0"/>
            </a:br>
            <a:r>
              <a:rPr lang="pt-BR" sz="2200" dirty="0">
                <a:latin typeface="Arial" pitchFamily="34"/>
              </a:rPr>
              <a:t>Fernando Pereira - 2020154532</a:t>
            </a:r>
            <a:br>
              <a:rPr lang="pt-BR" sz="2200" dirty="0"/>
            </a:br>
            <a:r>
              <a:rPr lang="pt-BR" sz="2200" dirty="0">
                <a:latin typeface="Arial" pitchFamily="34"/>
              </a:rPr>
              <a:t>Pedro Ferreira - 2019141292</a:t>
            </a:r>
            <a:endParaRPr lang="pt-BR" sz="2200" dirty="0"/>
          </a:p>
          <a:p>
            <a:pPr lvl="0">
              <a:lnSpc>
                <a:spcPct val="80000"/>
              </a:lnSpc>
            </a:pPr>
            <a:br>
              <a:rPr lang="pt-BR" sz="2200" dirty="0">
                <a:solidFill>
                  <a:srgbClr val="5D6879"/>
                </a:solidFill>
                <a:latin typeface="Lato" pitchFamily="34"/>
              </a:rPr>
            </a:b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captura de ecrã, diagrama, Esquema&#10;&#10;Descrição gerada automaticamente">
            <a:extLst>
              <a:ext uri="{FF2B5EF4-FFF2-40B4-BE49-F238E27FC236}">
                <a16:creationId xmlns:a16="http://schemas.microsoft.com/office/drawing/2014/main" id="{CE33E931-81FC-15B6-2B10-DE5E1BE65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89F9D-095D-C3B7-4E38-0DE6402395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Implementação</a:t>
            </a:r>
            <a:r>
              <a:rPr lang="en-US" b="1" dirty="0"/>
              <a:t> (</a:t>
            </a:r>
            <a:r>
              <a:rPr lang="en-US" b="1" dirty="0" err="1"/>
              <a:t>Edifício</a:t>
            </a:r>
            <a:r>
              <a:rPr lang="en-US" b="1" dirty="0"/>
              <a:t> 1)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9487084-649D-0DCA-9837-8454E8EF9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87" y="2952176"/>
            <a:ext cx="2538365" cy="2534223"/>
          </a:xfrm>
        </p:spPr>
      </p:pic>
      <p:pic>
        <p:nvPicPr>
          <p:cNvPr id="4" name="Imagem 8">
            <a:extLst>
              <a:ext uri="{FF2B5EF4-FFF2-40B4-BE49-F238E27FC236}">
                <a16:creationId xmlns:a16="http://schemas.microsoft.com/office/drawing/2014/main" id="{088123D1-34FE-9CBE-E802-DA848BC2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7" y="2952176"/>
            <a:ext cx="3887333" cy="25342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11" descr="Uma imagem com captura de ecrã, diagrama, Retângulo, Paralelo">
            <a:extLst>
              <a:ext uri="{FF2B5EF4-FFF2-40B4-BE49-F238E27FC236}">
                <a16:creationId xmlns:a16="http://schemas.microsoft.com/office/drawing/2014/main" id="{853B39A2-7F0D-08BB-9395-FBC4EA44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556" y="2952899"/>
            <a:ext cx="3887333" cy="25335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12">
            <a:extLst>
              <a:ext uri="{FF2B5EF4-FFF2-40B4-BE49-F238E27FC236}">
                <a16:creationId xmlns:a16="http://schemas.microsoft.com/office/drawing/2014/main" id="{5C1B7C32-7D32-0538-092A-45A7442FA543}"/>
              </a:ext>
            </a:extLst>
          </p:cNvPr>
          <p:cNvSpPr txBox="1"/>
          <p:nvPr/>
        </p:nvSpPr>
        <p:spPr>
          <a:xfrm>
            <a:off x="252987" y="5601806"/>
            <a:ext cx="172672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Hall de entrada</a:t>
            </a:r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06EF1BAA-F0D5-CCC8-D86A-0FEF5929C1ED}"/>
              </a:ext>
            </a:extLst>
          </p:cNvPr>
          <p:cNvSpPr txBox="1"/>
          <p:nvPr/>
        </p:nvSpPr>
        <p:spPr>
          <a:xfrm>
            <a:off x="3223287" y="5601806"/>
            <a:ext cx="172672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Rés-de-chão</a:t>
            </a:r>
          </a:p>
        </p:txBody>
      </p:sp>
      <p:sp>
        <p:nvSpPr>
          <p:cNvPr id="8" name="CaixaDeTexto 14">
            <a:extLst>
              <a:ext uri="{FF2B5EF4-FFF2-40B4-BE49-F238E27FC236}">
                <a16:creationId xmlns:a16="http://schemas.microsoft.com/office/drawing/2014/main" id="{7E42FB30-1CCA-02B3-8FDF-D46B9B3A7CDF}"/>
              </a:ext>
            </a:extLst>
          </p:cNvPr>
          <p:cNvSpPr txBox="1"/>
          <p:nvPr/>
        </p:nvSpPr>
        <p:spPr>
          <a:xfrm>
            <a:off x="7542556" y="5601806"/>
            <a:ext cx="172672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1º Andar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1C54DC-1FFA-88BB-18CE-BE35C937DC99}"/>
              </a:ext>
            </a:extLst>
          </p:cNvPr>
          <p:cNvSpPr txBox="1"/>
          <p:nvPr/>
        </p:nvSpPr>
        <p:spPr>
          <a:xfrm>
            <a:off x="838203" y="1209367"/>
            <a:ext cx="10515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edifício 1 contém um total de:</a:t>
            </a:r>
          </a:p>
          <a:p>
            <a:r>
              <a:rPr lang="pt-PT" dirty="0"/>
              <a:t>	- 35m de cabo OM2 (linhas vermelhas)</a:t>
            </a:r>
          </a:p>
          <a:p>
            <a:r>
              <a:rPr lang="pt-PT" dirty="0"/>
              <a:t>	- 71 tomadas RJ45 duplas (quadrados amarelos)</a:t>
            </a:r>
          </a:p>
          <a:p>
            <a:r>
              <a:rPr lang="pt-PT" dirty="0"/>
              <a:t>	- 5 </a:t>
            </a:r>
            <a:r>
              <a:rPr lang="pt-PT" dirty="0" err="1"/>
              <a:t>AP's</a:t>
            </a:r>
            <a:r>
              <a:rPr lang="pt-PT" dirty="0"/>
              <a:t> Cisco </a:t>
            </a:r>
            <a:r>
              <a:rPr lang="pt-PT" dirty="0" err="1"/>
              <a:t>Aironet</a:t>
            </a:r>
            <a:r>
              <a:rPr lang="pt-PT" dirty="0"/>
              <a:t> 2800i (quadrados azuis)</a:t>
            </a:r>
          </a:p>
          <a:p>
            <a:r>
              <a:rPr lang="pt-PT" dirty="0"/>
              <a:t>	- 1 Telefone VoIP Cisco-CP-8841-K9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2A49B-6FCB-4D70-219C-E5BA60AF8AE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Implementação</a:t>
            </a:r>
            <a:r>
              <a:rPr lang="en-US" b="1" dirty="0"/>
              <a:t>(</a:t>
            </a:r>
            <a:r>
              <a:rPr lang="en-US" b="1" dirty="0" err="1"/>
              <a:t>Edifício</a:t>
            </a:r>
            <a:r>
              <a:rPr lang="en-US" b="1" dirty="0"/>
              <a:t> 2)</a:t>
            </a:r>
          </a:p>
        </p:txBody>
      </p:sp>
      <p:pic>
        <p:nvPicPr>
          <p:cNvPr id="4" name="Imagem 4" descr="Uma imagem com captura de ecrã, diagrama, Retângulo, Paralelo&#10;&#10;Descrição gerada automaticamente">
            <a:extLst>
              <a:ext uri="{FF2B5EF4-FFF2-40B4-BE49-F238E27FC236}">
                <a16:creationId xmlns:a16="http://schemas.microsoft.com/office/drawing/2014/main" id="{22AA3EA6-C8A2-94DB-43BC-10E39F95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36" y="3711183"/>
            <a:ext cx="3714219" cy="24206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aptura de ecrã, diagrama, texto, Retângulo">
            <a:extLst>
              <a:ext uri="{FF2B5EF4-FFF2-40B4-BE49-F238E27FC236}">
                <a16:creationId xmlns:a16="http://schemas.microsoft.com/office/drawing/2014/main" id="{AE7827B9-B82C-FD00-1DA7-CA22D641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21" y="3711183"/>
            <a:ext cx="3714228" cy="24208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7">
            <a:extLst>
              <a:ext uri="{FF2B5EF4-FFF2-40B4-BE49-F238E27FC236}">
                <a16:creationId xmlns:a16="http://schemas.microsoft.com/office/drawing/2014/main" id="{145AB200-0F15-00E5-60AC-CF4849CA8A73}"/>
              </a:ext>
            </a:extLst>
          </p:cNvPr>
          <p:cNvSpPr txBox="1"/>
          <p:nvPr/>
        </p:nvSpPr>
        <p:spPr>
          <a:xfrm>
            <a:off x="1354921" y="6215872"/>
            <a:ext cx="154807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Rés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-de-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Chão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aixaDeTexto 8">
            <a:extLst>
              <a:ext uri="{FF2B5EF4-FFF2-40B4-BE49-F238E27FC236}">
                <a16:creationId xmlns:a16="http://schemas.microsoft.com/office/drawing/2014/main" id="{DEFFDDE7-82AC-ECD9-CAD4-5F80D58AC4B8}"/>
              </a:ext>
            </a:extLst>
          </p:cNvPr>
          <p:cNvSpPr txBox="1"/>
          <p:nvPr/>
        </p:nvSpPr>
        <p:spPr>
          <a:xfrm>
            <a:off x="6717036" y="6226789"/>
            <a:ext cx="154807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1º Andar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3D282D-73D1-9C1B-BDEB-FAABD6743393}"/>
              </a:ext>
            </a:extLst>
          </p:cNvPr>
          <p:cNvSpPr txBox="1"/>
          <p:nvPr/>
        </p:nvSpPr>
        <p:spPr>
          <a:xfrm>
            <a:off x="838197" y="1447724"/>
            <a:ext cx="10515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edifício 2 contém um total de:</a:t>
            </a:r>
          </a:p>
          <a:p>
            <a:r>
              <a:rPr lang="pt-PT" dirty="0"/>
              <a:t>	- 384m de cabo OM2 (linhas vermelhas)</a:t>
            </a:r>
          </a:p>
          <a:p>
            <a:r>
              <a:rPr lang="pt-PT" dirty="0"/>
              <a:t>	- 102 tomadas RJ45 duplas (quadrados amarelos)</a:t>
            </a:r>
          </a:p>
          <a:p>
            <a:r>
              <a:rPr lang="pt-PT" dirty="0"/>
              <a:t>	- 4 </a:t>
            </a:r>
            <a:r>
              <a:rPr lang="pt-PT" dirty="0" err="1"/>
              <a:t>AP's</a:t>
            </a:r>
            <a:r>
              <a:rPr lang="pt-PT" dirty="0"/>
              <a:t> Cisco </a:t>
            </a:r>
            <a:r>
              <a:rPr lang="pt-PT" dirty="0" err="1"/>
              <a:t>Aironet</a:t>
            </a:r>
            <a:r>
              <a:rPr lang="pt-PT" dirty="0"/>
              <a:t> 2800i (quadrados azuis)</a:t>
            </a:r>
          </a:p>
          <a:p>
            <a:r>
              <a:rPr lang="pt-PT" dirty="0"/>
              <a:t>	- 1 Telefone VoIP Cisco-CP-8841-K9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F1151-9DA2-AB32-054F-A40BB57AEB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Implementação</a:t>
            </a:r>
            <a:r>
              <a:rPr lang="en-US" b="1" dirty="0"/>
              <a:t>(</a:t>
            </a:r>
            <a:r>
              <a:rPr lang="en-US" b="1" dirty="0" err="1"/>
              <a:t>Edifício</a:t>
            </a:r>
            <a:r>
              <a:rPr lang="en-US" b="1" dirty="0"/>
              <a:t> 3)</a:t>
            </a:r>
          </a:p>
        </p:txBody>
      </p:sp>
      <p:pic>
        <p:nvPicPr>
          <p:cNvPr id="4" name="Imagem 4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F4581A22-2F9F-C78D-E36B-8AAA4314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02" y="3091149"/>
            <a:ext cx="3991941" cy="25638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5">
            <a:extLst>
              <a:ext uri="{FF2B5EF4-FFF2-40B4-BE49-F238E27FC236}">
                <a16:creationId xmlns:a16="http://schemas.microsoft.com/office/drawing/2014/main" id="{849ECEE8-F022-9E96-9838-3C120BE33D06}"/>
              </a:ext>
            </a:extLst>
          </p:cNvPr>
          <p:cNvSpPr txBox="1"/>
          <p:nvPr/>
        </p:nvSpPr>
        <p:spPr>
          <a:xfrm>
            <a:off x="3624615" y="5811483"/>
            <a:ext cx="136716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Edifício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9F8ECF-23EE-2F73-DADD-2A59648330BC}"/>
              </a:ext>
            </a:extLst>
          </p:cNvPr>
          <p:cNvSpPr txBox="1"/>
          <p:nvPr/>
        </p:nvSpPr>
        <p:spPr>
          <a:xfrm>
            <a:off x="838203" y="1318882"/>
            <a:ext cx="10515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edifício 3 contém um total de:</a:t>
            </a:r>
          </a:p>
          <a:p>
            <a:r>
              <a:rPr lang="pt-PT" dirty="0"/>
              <a:t>	- 51m de cabo OM2 (linhas vermelhas)</a:t>
            </a:r>
          </a:p>
          <a:p>
            <a:r>
              <a:rPr lang="pt-PT" dirty="0"/>
              <a:t>	- 2 tomadas RJ45 duplas (quadrados amarelos)</a:t>
            </a:r>
          </a:p>
          <a:p>
            <a:r>
              <a:rPr lang="pt-PT" dirty="0"/>
              <a:t>	- 1 </a:t>
            </a:r>
            <a:r>
              <a:rPr lang="pt-PT" dirty="0" err="1"/>
              <a:t>AP's</a:t>
            </a:r>
            <a:r>
              <a:rPr lang="pt-PT" dirty="0"/>
              <a:t> Cisco </a:t>
            </a:r>
            <a:r>
              <a:rPr lang="pt-PT" dirty="0" err="1"/>
              <a:t>Aironet</a:t>
            </a:r>
            <a:r>
              <a:rPr lang="pt-PT" dirty="0"/>
              <a:t> 2800i (quadrados azuis)</a:t>
            </a:r>
          </a:p>
          <a:p>
            <a:r>
              <a:rPr lang="pt-PT" dirty="0"/>
              <a:t>	- 1 Telefone VoIP Cisco-CP-8841-K9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4D667-0697-1639-B543-4407FC304E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Implementação</a:t>
            </a:r>
            <a:r>
              <a:rPr lang="en-US" b="1" dirty="0"/>
              <a:t> (</a:t>
            </a:r>
            <a:r>
              <a:rPr lang="en-US" b="1" dirty="0" err="1"/>
              <a:t>Edifício</a:t>
            </a:r>
            <a:r>
              <a:rPr lang="en-US" b="1" dirty="0"/>
              <a:t> 4)</a:t>
            </a:r>
          </a:p>
        </p:txBody>
      </p:sp>
      <p:pic>
        <p:nvPicPr>
          <p:cNvPr id="4" name="Imagem 4" descr="Uma imagem com captura de ecrã, diagrama, Retângulo, Paralelo&#10;&#10;Descrição gerada automaticamente">
            <a:extLst>
              <a:ext uri="{FF2B5EF4-FFF2-40B4-BE49-F238E27FC236}">
                <a16:creationId xmlns:a16="http://schemas.microsoft.com/office/drawing/2014/main" id="{DC1DA43D-5209-B574-BE73-E160C7B1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10" y="3141692"/>
            <a:ext cx="3841467" cy="2503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aptura de ecrã, diagrama, texto, Retângulo&#10;&#10;Descrição gerada automaticamente">
            <a:extLst>
              <a:ext uri="{FF2B5EF4-FFF2-40B4-BE49-F238E27FC236}">
                <a16:creationId xmlns:a16="http://schemas.microsoft.com/office/drawing/2014/main" id="{6A723346-D674-2C7E-279A-476EB51E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3" y="3141692"/>
            <a:ext cx="3841467" cy="25037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7">
            <a:extLst>
              <a:ext uri="{FF2B5EF4-FFF2-40B4-BE49-F238E27FC236}">
                <a16:creationId xmlns:a16="http://schemas.microsoft.com/office/drawing/2014/main" id="{D1B8C257-4C52-645D-CBEB-18BBC650CFA9}"/>
              </a:ext>
            </a:extLst>
          </p:cNvPr>
          <p:cNvSpPr txBox="1"/>
          <p:nvPr/>
        </p:nvSpPr>
        <p:spPr>
          <a:xfrm>
            <a:off x="838202" y="5756093"/>
            <a:ext cx="192275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Edifício 4 Rés-de-Chão</a:t>
            </a:r>
          </a:p>
        </p:txBody>
      </p:sp>
      <p:sp>
        <p:nvSpPr>
          <p:cNvPr id="7" name="CaixaDeTexto 8">
            <a:extLst>
              <a:ext uri="{FF2B5EF4-FFF2-40B4-BE49-F238E27FC236}">
                <a16:creationId xmlns:a16="http://schemas.microsoft.com/office/drawing/2014/main" id="{9AA223EA-83D2-C1A2-9B21-6E322817931A}"/>
              </a:ext>
            </a:extLst>
          </p:cNvPr>
          <p:cNvSpPr txBox="1"/>
          <p:nvPr/>
        </p:nvSpPr>
        <p:spPr>
          <a:xfrm>
            <a:off x="7510310" y="5755919"/>
            <a:ext cx="192275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Edifício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4 1º Andar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0B503B-B78D-8E54-985C-D5D56EABD711}"/>
              </a:ext>
            </a:extLst>
          </p:cNvPr>
          <p:cNvSpPr txBox="1"/>
          <p:nvPr/>
        </p:nvSpPr>
        <p:spPr>
          <a:xfrm>
            <a:off x="838203" y="1415236"/>
            <a:ext cx="10515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edifício 4 contém um total de:</a:t>
            </a:r>
          </a:p>
          <a:p>
            <a:r>
              <a:rPr lang="pt-PT" dirty="0"/>
              <a:t>	- 384m de cabo OM2 (linhas vermelhas)</a:t>
            </a:r>
          </a:p>
          <a:p>
            <a:r>
              <a:rPr lang="pt-PT" dirty="0"/>
              <a:t>	- 102 tomadas RJ45 duplas (quadrados amarelos)</a:t>
            </a:r>
          </a:p>
          <a:p>
            <a:r>
              <a:rPr lang="pt-PT" dirty="0"/>
              <a:t>	- 4 </a:t>
            </a:r>
            <a:r>
              <a:rPr lang="pt-PT" dirty="0" err="1"/>
              <a:t>AP's</a:t>
            </a:r>
            <a:r>
              <a:rPr lang="pt-PT" dirty="0"/>
              <a:t> Cisco </a:t>
            </a:r>
            <a:r>
              <a:rPr lang="pt-PT" dirty="0" err="1"/>
              <a:t>Aironet</a:t>
            </a:r>
            <a:r>
              <a:rPr lang="pt-PT" dirty="0"/>
              <a:t> 2800i (quadrados azuis)</a:t>
            </a:r>
          </a:p>
          <a:p>
            <a:r>
              <a:rPr lang="pt-PT" dirty="0"/>
              <a:t>	- 1 Telefone VoIP Cisco-CP-8841-K9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91B8B-C129-9243-9A56-5D9E6E967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3302" y="-557325"/>
            <a:ext cx="4783697" cy="1942810"/>
          </a:xfrm>
        </p:spPr>
        <p:txBody>
          <a:bodyPr anchor="b">
            <a:normAutofit/>
          </a:bodyPr>
          <a:lstStyle/>
          <a:p>
            <a:pPr lvl="0"/>
            <a:r>
              <a:rPr lang="en-US" sz="4000" b="1" dirty="0" err="1"/>
              <a:t>Orçamento</a:t>
            </a:r>
            <a:endParaRPr lang="en-US" sz="4000" b="1" dirty="0"/>
          </a:p>
        </p:txBody>
      </p:sp>
      <p:pic>
        <p:nvPicPr>
          <p:cNvPr id="3" name="Marcador de Posição de Conteúdo 4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31CEF6A2-5408-EFB3-8244-409D7F215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322" y="1585734"/>
            <a:ext cx="5365355" cy="1171651"/>
          </a:xfrm>
        </p:spPr>
      </p:pic>
      <p:pic>
        <p:nvPicPr>
          <p:cNvPr id="4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5D6CEC95-7413-C598-A6E2-F6EDB2AF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02" y="2757386"/>
            <a:ext cx="5365355" cy="11716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2D9AD51-E170-CA2A-1629-1DD675D4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13322" y="3929039"/>
            <a:ext cx="5365346" cy="11716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10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0B2A1D8-0915-FEF4-2477-63AA3F351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322" y="5100691"/>
            <a:ext cx="5365346" cy="11716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12">
            <a:extLst>
              <a:ext uri="{FF2B5EF4-FFF2-40B4-BE49-F238E27FC236}">
                <a16:creationId xmlns:a16="http://schemas.microsoft.com/office/drawing/2014/main" id="{B8829A47-1ED8-56C6-6BB1-5C616E6A0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312" y="6272333"/>
            <a:ext cx="5365346" cy="27455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EE5F3-87D4-6312-E5EC-23BD85EC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Identificação</a:t>
            </a:r>
            <a:r>
              <a:rPr lang="pt-PT" dirty="0"/>
              <a:t> </a:t>
            </a:r>
            <a:r>
              <a:rPr lang="pt-PT" b="1" dirty="0"/>
              <a:t>e Documentação</a:t>
            </a:r>
            <a:br>
              <a:rPr lang="pt-PT" b="1" dirty="0"/>
            </a:br>
            <a:r>
              <a:rPr lang="pt-PT" b="1" dirty="0"/>
              <a:t>Ambiente Da Cablagem Estruturada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73444C-D76D-E7BC-25AB-3C9C8868D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ambiente que escolhemos foi uma cablagem estruturada para ambientes comerciais, permite a integração de diferentes serviços de comunicação, como voz, dados, vídeo e outros sistemas, num único sistema de cabos e conectores.</a:t>
            </a:r>
          </a:p>
          <a:p>
            <a:r>
              <a:rPr lang="pt-PT" dirty="0"/>
              <a:t>Desfruta de diversos benefícios como a flexibilidade, pois a infraestrutura é projetada para acomodar futuras mudanças e atualizações sem a necessidade de grandes alterações na estrutura física</a:t>
            </a:r>
          </a:p>
          <a:p>
            <a:r>
              <a:rPr lang="pt-PT" dirty="0"/>
              <a:t>Promove um desempenho confiável e consistente da rede.</a:t>
            </a:r>
          </a:p>
        </p:txBody>
      </p:sp>
    </p:spTree>
    <p:extLst>
      <p:ext uri="{BB962C8B-B14F-4D97-AF65-F5344CB8AC3E}">
        <p14:creationId xmlns:p14="http://schemas.microsoft.com/office/powerpoint/2010/main" val="128833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file, diagrama, Paralelo&#10;&#10;Descrição gerada automaticamente">
            <a:extLst>
              <a:ext uri="{FF2B5EF4-FFF2-40B4-BE49-F238E27FC236}">
                <a16:creationId xmlns:a16="http://schemas.microsoft.com/office/drawing/2014/main" id="{14347721-0B40-6EF2-EF81-9D9271FCD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14" y="1778364"/>
            <a:ext cx="8916372" cy="2879142"/>
          </a:xfrm>
          <a:prstGeom prst="rect">
            <a:avLst/>
          </a:prstGeom>
        </p:spPr>
      </p:pic>
      <p:pic>
        <p:nvPicPr>
          <p:cNvPr id="7" name="Imagem 6" descr="Uma imagem com captura de ecrã, texto, Retângulo, Tipo de letra&#10;&#10;Descrição gerada automaticamente">
            <a:extLst>
              <a:ext uri="{FF2B5EF4-FFF2-40B4-BE49-F238E27FC236}">
                <a16:creationId xmlns:a16="http://schemas.microsoft.com/office/drawing/2014/main" id="{5218ADBF-19AB-7D09-0966-4CE8330F3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14" y="5114619"/>
            <a:ext cx="8916372" cy="1050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A73909-7FD3-1DCC-2A03-07AD0699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Identificação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Documentação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1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Etiquetagem</a:t>
            </a:r>
            <a:r>
              <a:rPr lang="en-US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Cabos e </a:t>
            </a:r>
            <a:r>
              <a:rPr lang="en-US" b="1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Equipamentos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448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DA60-6129-3D99-A155-BB24DE84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Identificação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Documentação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Tecnologias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Ligação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F320B8D-7B52-B694-3154-BEF465F2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135"/>
            <a:ext cx="10515600" cy="2549730"/>
          </a:xfrm>
        </p:spPr>
        <p:txBody>
          <a:bodyPr/>
          <a:lstStyle/>
          <a:p>
            <a:r>
              <a:rPr lang="pt-PT" dirty="0" err="1"/>
              <a:t>Backbone</a:t>
            </a:r>
            <a:r>
              <a:rPr lang="pt-PT" dirty="0"/>
              <a:t> do campus e edifício – Fibra Ótica OM2</a:t>
            </a:r>
          </a:p>
          <a:p>
            <a:pPr lvl="1"/>
            <a:r>
              <a:rPr lang="pt-PT" dirty="0"/>
              <a:t>1GBps até 500 metros,  10GBps de distâncias até 82 metros.</a:t>
            </a:r>
          </a:p>
          <a:p>
            <a:r>
              <a:rPr lang="pt-PT" b="0" i="0" dirty="0">
                <a:effectLst/>
              </a:rPr>
              <a:t>Cablagem horizontal de distâncias curtas - Cabo Cat6A</a:t>
            </a:r>
          </a:p>
          <a:p>
            <a:pPr lvl="1"/>
            <a:r>
              <a:rPr lang="pt-PT" dirty="0"/>
              <a:t>10GBps até 100 metros, o</a:t>
            </a:r>
            <a:r>
              <a:rPr lang="pt-PT" b="0" i="0" dirty="0">
                <a:effectLst/>
              </a:rPr>
              <a:t>ferece uma melhor capacidade de cancela-</a:t>
            </a:r>
            <a:br>
              <a:rPr lang="pt-PT" dirty="0"/>
            </a:br>
            <a:r>
              <a:rPr lang="pt-PT" b="0" i="0" dirty="0">
                <a:effectLst/>
              </a:rPr>
              <a:t>mento de ruídos, o que ajuda a reduzir a interfer</a:t>
            </a:r>
            <a:r>
              <a:rPr lang="pt-PT" dirty="0"/>
              <a:t>ê</a:t>
            </a:r>
            <a:r>
              <a:rPr lang="pt-PT" b="0" i="0" dirty="0">
                <a:effectLst/>
              </a:rPr>
              <a:t>ncia e melhora a qualidade</a:t>
            </a:r>
            <a:br>
              <a:rPr lang="pt-PT" dirty="0"/>
            </a:br>
            <a:r>
              <a:rPr lang="pt-PT" b="0" i="0" dirty="0">
                <a:effectLst/>
              </a:rPr>
              <a:t>do sinal.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280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Posição de Conteúdo 4" descr="Uma imagem com diagrama, mapa, file&#10;&#10;Descrição gerada automaticamente">
            <a:extLst>
              <a:ext uri="{FF2B5EF4-FFF2-40B4-BE49-F238E27FC236}">
                <a16:creationId xmlns:a16="http://schemas.microsoft.com/office/drawing/2014/main" id="{6E333DAC-7AF0-7DE3-7302-DE214432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2" b="6650"/>
          <a:stretch/>
        </p:blipFill>
        <p:spPr>
          <a:xfrm>
            <a:off x="422797" y="238414"/>
            <a:ext cx="11346406" cy="6381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63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EF650-12CC-C5D1-CBC5-0B7F63CBD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173594"/>
            <a:ext cx="4783697" cy="779712"/>
          </a:xfrm>
        </p:spPr>
        <p:txBody>
          <a:bodyPr anchor="b">
            <a:normAutofit/>
          </a:bodyPr>
          <a:lstStyle/>
          <a:p>
            <a:pPr lvl="0"/>
            <a:r>
              <a:rPr lang="en-US" sz="4000" b="1" dirty="0" err="1"/>
              <a:t>Sobre</a:t>
            </a:r>
            <a:r>
              <a:rPr lang="en-US" sz="4000" b="1" dirty="0"/>
              <a:t> o Campus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EF53CC-51EB-26F4-0139-8120C39CA9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7928" y="1126900"/>
            <a:ext cx="5828072" cy="4811784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pt-BR" sz="1600" dirty="0">
                <a:latin typeface="Times New Roman" pitchFamily="18"/>
              </a:rPr>
              <a:t>A Escola Superior de Química permite aos alunos que sempre foram interessados na área de química a possibilidade de escolher uma entre as várias áreas relacionadas com a química existentes na escola.</a:t>
            </a:r>
          </a:p>
          <a:p>
            <a:pPr marL="0" lvl="0" indent="0">
              <a:buNone/>
            </a:pPr>
            <a:r>
              <a:rPr lang="pt-BR" sz="1600" dirty="0">
                <a:latin typeface="Times New Roman" pitchFamily="18"/>
              </a:rPr>
              <a:t>Os alunos que se inscrevem na escola de química podem escolher entre os seguintes cursos:</a:t>
            </a:r>
          </a:p>
          <a:p>
            <a:r>
              <a:rPr lang="en-US" sz="1600" dirty="0" err="1">
                <a:latin typeface="Times New Roman" pitchFamily="18"/>
              </a:rPr>
              <a:t>Química</a:t>
            </a:r>
            <a:r>
              <a:rPr lang="en-US" sz="1600" dirty="0">
                <a:latin typeface="Times New Roman" pitchFamily="18"/>
              </a:rPr>
              <a:t> Ambiental;</a:t>
            </a:r>
          </a:p>
          <a:p>
            <a:r>
              <a:rPr lang="en-US" sz="1600" dirty="0" err="1">
                <a:latin typeface="Times New Roman" pitchFamily="18"/>
              </a:rPr>
              <a:t>Química</a:t>
            </a:r>
            <a:r>
              <a:rPr lang="en-US" sz="1600" dirty="0">
                <a:latin typeface="Times New Roman" pitchFamily="18"/>
              </a:rPr>
              <a:t> industrial;</a:t>
            </a:r>
          </a:p>
          <a:p>
            <a:r>
              <a:rPr lang="en-US" sz="1600" dirty="0" err="1">
                <a:latin typeface="Times New Roman" pitchFamily="18"/>
              </a:rPr>
              <a:t>Química</a:t>
            </a:r>
            <a:r>
              <a:rPr lang="en-US" sz="1600" dirty="0">
                <a:latin typeface="Times New Roman" pitchFamily="18"/>
              </a:rPr>
              <a:t> </a:t>
            </a:r>
            <a:r>
              <a:rPr lang="en-US" sz="1600" dirty="0" err="1">
                <a:latin typeface="Times New Roman" pitchFamily="18"/>
              </a:rPr>
              <a:t>forense</a:t>
            </a:r>
            <a:r>
              <a:rPr lang="en-US" sz="1600" dirty="0">
                <a:latin typeface="Times New Roman" pitchFamily="18"/>
              </a:rPr>
              <a:t>;</a:t>
            </a:r>
          </a:p>
          <a:p>
            <a:r>
              <a:rPr lang="en-US" sz="1600" dirty="0" err="1">
                <a:latin typeface="Times New Roman" pitchFamily="18"/>
              </a:rPr>
              <a:t>Química</a:t>
            </a:r>
            <a:r>
              <a:rPr lang="en-US" sz="1600" dirty="0">
                <a:latin typeface="Times New Roman" pitchFamily="18"/>
              </a:rPr>
              <a:t> medicinal.</a:t>
            </a:r>
          </a:p>
          <a:p>
            <a:pPr marL="0" lvl="0" indent="0">
              <a:buNone/>
            </a:pPr>
            <a:r>
              <a:rPr lang="pt-BR" sz="1600" dirty="0">
                <a:latin typeface="Times New Roman" pitchFamily="18"/>
              </a:rPr>
              <a:t>Cada um com a duração de 2 anos. </a:t>
            </a:r>
          </a:p>
          <a:p>
            <a:pPr marL="0" lvl="0" indent="0">
              <a:buNone/>
            </a:pPr>
            <a:r>
              <a:rPr lang="pt-BR" sz="1600" dirty="0">
                <a:latin typeface="Times New Roman" pitchFamily="18"/>
              </a:rPr>
              <a:t>O campus da escola de Química é constituído por 4 edifícios .</a:t>
            </a:r>
          </a:p>
          <a:p>
            <a:pPr marL="0" lvl="0" indent="0">
              <a:buNone/>
            </a:pPr>
            <a:r>
              <a:rPr lang="pt-BR" sz="1600" dirty="0">
                <a:latin typeface="Times New Roman" pitchFamily="18"/>
                <a:cs typeface="Times New Roman" pitchFamily="18"/>
              </a:rPr>
              <a:t>O campus tem uma capacidade máxima de acolher até 880 alunos, contando com um corpo docente de 40 pessoas e 12 profissionais não docentes, incluindo assistentes técnicos e assistentes operacionais. Além disso, a equipa da escola conta com 7 colaboradores, sendo 6 funcionários responsáveis pelo refeitório e bar, e 2 colaboradores dedicados à segurança que trabalham por turnos.</a:t>
            </a:r>
            <a:br>
              <a:rPr lang="pt-BR" sz="1600" dirty="0">
                <a:latin typeface="Times New Roman" pitchFamily="18"/>
                <a:cs typeface="Times New Roman" pitchFamily="18"/>
              </a:rPr>
            </a:br>
            <a:r>
              <a:rPr lang="pt-BR" sz="1600" dirty="0">
                <a:latin typeface="Times New Roman" pitchFamily="18"/>
                <a:cs typeface="Times New Roman" pitchFamily="18"/>
              </a:rPr>
              <a:t>No total, a infraestrutura da escola abrange um grupo de 932 pessoas, considerando alunos, pessoal docente, pessoal não docente e colaboradores</a:t>
            </a:r>
          </a:p>
        </p:txBody>
      </p:sp>
      <p:pic>
        <p:nvPicPr>
          <p:cNvPr id="6" name="Imagem 5" descr="Uma imagem com Modelo em escala, casa&#10;&#10;Descrição gerada automaticamente">
            <a:extLst>
              <a:ext uri="{FF2B5EF4-FFF2-40B4-BE49-F238E27FC236}">
                <a16:creationId xmlns:a16="http://schemas.microsoft.com/office/drawing/2014/main" id="{A8009727-836F-BB31-739A-1C0B00D8B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69" y="1435510"/>
            <a:ext cx="5546486" cy="3116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819D0-D6E8-7AED-23A4-018D772194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Edifício</a:t>
            </a:r>
            <a:r>
              <a:rPr lang="en-US" b="1" dirty="0"/>
              <a:t> 1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0E40F3-A1D3-2685-E123-AA20967A09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131" y="1629342"/>
            <a:ext cx="9613861" cy="3599316"/>
          </a:xfrm>
        </p:spPr>
        <p:txBody>
          <a:bodyPr/>
          <a:lstStyle/>
          <a:p>
            <a:pPr marL="0" lvl="0" indent="0">
              <a:buNone/>
            </a:pPr>
            <a:r>
              <a:rPr lang="pt-BR" sz="1800" dirty="0">
                <a:latin typeface="Times New Roman" pitchFamily="18"/>
              </a:rPr>
              <a:t> O edifício 1 contém 2 andares, o rés do chão é constituído pela sala de professores, pela biblioteca e um </a:t>
            </a:r>
            <a:r>
              <a:rPr lang="pt-BR" sz="1800" dirty="0" err="1">
                <a:latin typeface="Times New Roman" pitchFamily="18"/>
              </a:rPr>
              <a:t>wc</a:t>
            </a:r>
            <a:r>
              <a:rPr lang="pt-BR" sz="1800" dirty="0">
                <a:latin typeface="Times New Roman" pitchFamily="18"/>
              </a:rPr>
              <a:t>, o primeiro andar é constituído por 4 salas de aulas teóricas e dois </a:t>
            </a:r>
            <a:r>
              <a:rPr lang="pt-BR" sz="1800" dirty="0" err="1">
                <a:latin typeface="Times New Roman" pitchFamily="18"/>
              </a:rPr>
              <a:t>wc</a:t>
            </a:r>
            <a:r>
              <a:rPr lang="pt-BR" sz="1800" dirty="0">
                <a:latin typeface="Times New Roman" pitchFamily="18"/>
              </a:rPr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4" name="Imagem 4" descr="Uma imagem com diagrama, captura de ecrã, texto&#10;&#10;Descrição gerada automaticamente">
            <a:extLst>
              <a:ext uri="{FF2B5EF4-FFF2-40B4-BE49-F238E27FC236}">
                <a16:creationId xmlns:a16="http://schemas.microsoft.com/office/drawing/2014/main" id="{10BE6C6C-669D-5D49-59BA-C75FE656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018" y="2995711"/>
            <a:ext cx="4056095" cy="264639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aptura de ecrã, quadrado, Retângulo, Paralelo">
            <a:extLst>
              <a:ext uri="{FF2B5EF4-FFF2-40B4-BE49-F238E27FC236}">
                <a16:creationId xmlns:a16="http://schemas.microsoft.com/office/drawing/2014/main" id="{0293CF09-8323-276A-CDEF-1C0F05A2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83" y="2995711"/>
            <a:ext cx="4082128" cy="26773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8" descr="Uma imagem com captura de ecrã, diagrama, círculo, design&#10;&#10;Descrição gerada automaticamente">
            <a:extLst>
              <a:ext uri="{FF2B5EF4-FFF2-40B4-BE49-F238E27FC236}">
                <a16:creationId xmlns:a16="http://schemas.microsoft.com/office/drawing/2014/main" id="{8246230F-CCCD-E172-64BD-E789838E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19" y="2900321"/>
            <a:ext cx="2926820" cy="28681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id="{AA5606DA-FE7F-62C4-7673-3BD3F3EBCBDB}"/>
              </a:ext>
            </a:extLst>
          </p:cNvPr>
          <p:cNvSpPr txBox="1"/>
          <p:nvPr/>
        </p:nvSpPr>
        <p:spPr>
          <a:xfrm>
            <a:off x="367643" y="5920392"/>
            <a:ext cx="161198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Planta do Hall de entrada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E49253A8-C090-035E-3385-079271AA3FE5}"/>
              </a:ext>
            </a:extLst>
          </p:cNvPr>
          <p:cNvSpPr txBox="1"/>
          <p:nvPr/>
        </p:nvSpPr>
        <p:spPr>
          <a:xfrm>
            <a:off x="3404018" y="5920392"/>
            <a:ext cx="161198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Planta do Rés-de-Chão do Edifício 1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5ED4BEE9-ACA1-B242-F870-6F2044672B15}"/>
              </a:ext>
            </a:extLst>
          </p:cNvPr>
          <p:cNvSpPr txBox="1"/>
          <p:nvPr/>
        </p:nvSpPr>
        <p:spPr>
          <a:xfrm>
            <a:off x="7655283" y="5899964"/>
            <a:ext cx="161198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Planta do 1º Andar do Edifício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51486-3355-8AD7-180C-F3E54E106C7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Edifício</a:t>
            </a:r>
            <a:r>
              <a:rPr lang="en-US" b="1" dirty="0"/>
              <a:t> 2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51858D-49EC-F3C1-5C7E-61BEA32C0C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839123"/>
          </a:xfrm>
        </p:spPr>
        <p:txBody>
          <a:bodyPr/>
          <a:lstStyle/>
          <a:p>
            <a:pPr marL="0" lvl="0" indent="0">
              <a:buNone/>
            </a:pPr>
            <a:r>
              <a:rPr lang="pt-BR" sz="1800" dirty="0">
                <a:latin typeface="Times New Roman" pitchFamily="18"/>
              </a:rPr>
              <a:t>O edifício 2 contém dois andares, ambos formados por 4 salas e dois </a:t>
            </a:r>
            <a:r>
              <a:rPr lang="pt-BR" sz="1800" dirty="0" err="1">
                <a:latin typeface="Times New Roman" pitchFamily="18"/>
              </a:rPr>
              <a:t>wc</a:t>
            </a:r>
            <a:r>
              <a:rPr lang="pt-BR" sz="1800" dirty="0">
                <a:latin typeface="Times New Roman" pitchFamily="18"/>
              </a:rPr>
              <a:t>. </a:t>
            </a: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4" name="Imagem 4" descr="Uma imagem com captura de ecrã, quadrado, Retângulo, Paralelo&#10;&#10;Descrição gerada automaticamente">
            <a:extLst>
              <a:ext uri="{FF2B5EF4-FFF2-40B4-BE49-F238E27FC236}">
                <a16:creationId xmlns:a16="http://schemas.microsoft.com/office/drawing/2014/main" id="{CCE1BE27-48E2-3E22-9491-B070DEFD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85" y="2812246"/>
            <a:ext cx="4564117" cy="29934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aptura de ecrã, quadrado, Retângulo, Paralelo">
            <a:extLst>
              <a:ext uri="{FF2B5EF4-FFF2-40B4-BE49-F238E27FC236}">
                <a16:creationId xmlns:a16="http://schemas.microsoft.com/office/drawing/2014/main" id="{FF85C43C-649A-F4D9-398A-1CEC358F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24" y="2812246"/>
            <a:ext cx="4564117" cy="2993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10">
            <a:extLst>
              <a:ext uri="{FF2B5EF4-FFF2-40B4-BE49-F238E27FC236}">
                <a16:creationId xmlns:a16="http://schemas.microsoft.com/office/drawing/2014/main" id="{60F99DB5-EA69-F1E9-B38B-DCF31CB57639}"/>
              </a:ext>
            </a:extLst>
          </p:cNvPr>
          <p:cNvSpPr txBox="1"/>
          <p:nvPr/>
        </p:nvSpPr>
        <p:spPr>
          <a:xfrm>
            <a:off x="1158124" y="5940655"/>
            <a:ext cx="231094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Planta do Rés-de-chão do Edifício 2</a:t>
            </a:r>
          </a:p>
        </p:txBody>
      </p:sp>
      <p:sp>
        <p:nvSpPr>
          <p:cNvPr id="7" name="CaixaDeTexto 11">
            <a:extLst>
              <a:ext uri="{FF2B5EF4-FFF2-40B4-BE49-F238E27FC236}">
                <a16:creationId xmlns:a16="http://schemas.microsoft.com/office/drawing/2014/main" id="{3BBC1081-E86B-156B-ABDC-2018AE3AC4B9}"/>
              </a:ext>
            </a:extLst>
          </p:cNvPr>
          <p:cNvSpPr txBox="1"/>
          <p:nvPr/>
        </p:nvSpPr>
        <p:spPr>
          <a:xfrm>
            <a:off x="6789685" y="5940655"/>
            <a:ext cx="231094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Planta do 1º Andar do Edifício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D41B2-2D0D-501B-849F-CBD4B1B884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b="1" dirty="0"/>
              <a:t>Edifício</a:t>
            </a:r>
            <a:r>
              <a:rPr lang="en-US" b="1" dirty="0"/>
              <a:t> 3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0C9502-209E-35D5-87C8-315982AF592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t-BR" sz="1800" dirty="0">
                <a:latin typeface="Times New Roman" pitchFamily="18"/>
              </a:rPr>
              <a:t>O edifício 3 é a cantina e bar que dispõe de 1 andar onde os alunos podem almoçar ou comer um snack. </a:t>
            </a:r>
            <a:endParaRPr lang="en-US" dirty="0"/>
          </a:p>
        </p:txBody>
      </p:sp>
      <p:pic>
        <p:nvPicPr>
          <p:cNvPr id="4" name="Imagem 4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2079AC2A-C801-3DE9-2C1F-051D1A30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7" y="2709819"/>
            <a:ext cx="4782961" cy="31226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aixaDeTexto 8">
            <a:extLst>
              <a:ext uri="{FF2B5EF4-FFF2-40B4-BE49-F238E27FC236}">
                <a16:creationId xmlns:a16="http://schemas.microsoft.com/office/drawing/2014/main" id="{02DCD2CA-8760-210A-37F0-393CC32877A1}"/>
              </a:ext>
            </a:extLst>
          </p:cNvPr>
          <p:cNvSpPr txBox="1"/>
          <p:nvPr/>
        </p:nvSpPr>
        <p:spPr>
          <a:xfrm>
            <a:off x="3704517" y="5899964"/>
            <a:ext cx="148707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Planta do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Edifício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CA230-17CB-4DFA-CC65-B247B4E8E9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Edifício</a:t>
            </a:r>
            <a:r>
              <a:rPr lang="en-US" b="1" dirty="0"/>
              <a:t> 4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D78C0C7-DE84-B2DF-60AA-DEE01E725D3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t-BR" sz="1800" dirty="0">
                <a:latin typeface="Times New Roman" pitchFamily="18"/>
              </a:rPr>
              <a:t>Por fim o edifício 4 contém 2 andares, ambos formados por 4 salas de aulas laboratoriais para as aulas práticas dos alunos e dois </a:t>
            </a:r>
            <a:r>
              <a:rPr lang="pt-BR" sz="1800" dirty="0" err="1">
                <a:latin typeface="Times New Roman" pitchFamily="18"/>
              </a:rPr>
              <a:t>wc</a:t>
            </a:r>
            <a:r>
              <a:rPr lang="pt-BR" sz="1800" dirty="0">
                <a:latin typeface="Times New Roman" pitchFamily="18"/>
              </a:rPr>
              <a:t>. </a:t>
            </a:r>
            <a:endParaRPr lang="en-US" dirty="0"/>
          </a:p>
        </p:txBody>
      </p:sp>
      <p:pic>
        <p:nvPicPr>
          <p:cNvPr id="4" name="Imagem 4" descr="Uma imagem com captura de ecrã, quadrado, Retângulo, Paralelo&#10;&#10;Descrição gerada automaticamente">
            <a:extLst>
              <a:ext uri="{FF2B5EF4-FFF2-40B4-BE49-F238E27FC236}">
                <a16:creationId xmlns:a16="http://schemas.microsoft.com/office/drawing/2014/main" id="{ED950781-FCC4-BF4F-6CED-ACE6B0D3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44" y="2666521"/>
            <a:ext cx="4070232" cy="26695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aptura de ecrã, quadrado, Retângulo, Paralelo">
            <a:extLst>
              <a:ext uri="{FF2B5EF4-FFF2-40B4-BE49-F238E27FC236}">
                <a16:creationId xmlns:a16="http://schemas.microsoft.com/office/drawing/2014/main" id="{467F4D3B-FF60-DCB5-7A94-61A16C95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25" y="2666521"/>
            <a:ext cx="4070232" cy="26695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8">
            <a:extLst>
              <a:ext uri="{FF2B5EF4-FFF2-40B4-BE49-F238E27FC236}">
                <a16:creationId xmlns:a16="http://schemas.microsoft.com/office/drawing/2014/main" id="{91CEFE0E-AE72-A514-5720-7622E822210A}"/>
              </a:ext>
            </a:extLst>
          </p:cNvPr>
          <p:cNvSpPr txBox="1"/>
          <p:nvPr/>
        </p:nvSpPr>
        <p:spPr>
          <a:xfrm>
            <a:off x="1331325" y="5364868"/>
            <a:ext cx="2421386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Planta do Rés-de-chão do Edifício 4</a:t>
            </a:r>
          </a:p>
        </p:txBody>
      </p:sp>
      <p:sp>
        <p:nvSpPr>
          <p:cNvPr id="7" name="CaixaDeTexto 10">
            <a:extLst>
              <a:ext uri="{FF2B5EF4-FFF2-40B4-BE49-F238E27FC236}">
                <a16:creationId xmlns:a16="http://schemas.microsoft.com/office/drawing/2014/main" id="{31CE7065-535F-3F13-F07C-F33CD995E8B0}"/>
              </a:ext>
            </a:extLst>
          </p:cNvPr>
          <p:cNvSpPr txBox="1"/>
          <p:nvPr/>
        </p:nvSpPr>
        <p:spPr>
          <a:xfrm>
            <a:off x="6790444" y="5342900"/>
            <a:ext cx="21905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Planta do 1º Andar do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Edifício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B6E4C-C401-4D39-1E62-71DC7E1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Alta Tensão e Subestações</a:t>
            </a:r>
          </a:p>
        </p:txBody>
      </p:sp>
      <p:pic>
        <p:nvPicPr>
          <p:cNvPr id="5" name="Imagem 4" descr="Uma imagem com texto, captura de ecrã, mapa, número&#10;&#10;Descrição gerada automaticamente">
            <a:extLst>
              <a:ext uri="{FF2B5EF4-FFF2-40B4-BE49-F238E27FC236}">
                <a16:creationId xmlns:a16="http://schemas.microsoft.com/office/drawing/2014/main" id="{40F159D4-1D4B-EF36-0693-95096172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6" y="2034081"/>
            <a:ext cx="5419048" cy="37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7355A5A7-1A44-6A60-31DC-D7BBAFA42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1597032"/>
            <a:ext cx="6125811" cy="4616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444E-82A9-569E-3DD3-08E4837DFD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Cobertura</a:t>
            </a:r>
            <a:r>
              <a:rPr lang="en-US" b="1" dirty="0"/>
              <a:t> </a:t>
            </a:r>
            <a:r>
              <a:rPr lang="en-US" b="1" dirty="0" err="1"/>
              <a:t>Topológica</a:t>
            </a:r>
            <a:endParaRPr lang="en-US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775B6C-41CE-DCA1-E42F-A87A5FB8E7A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t-BR" sz="1800" dirty="0">
                <a:latin typeface="Times New Roman" pitchFamily="18"/>
                <a:cs typeface="Times New Roman" pitchFamily="18"/>
              </a:rPr>
              <a:t>No Campus da Escola de Química decidimos usar uma arquitetura de cablagem constituída por: um Distribuidor de Campus (CD) localizado no edifício 1 onde está o </a:t>
            </a:r>
            <a:r>
              <a:rPr lang="pt-BR" sz="1800" dirty="0" err="1">
                <a:latin typeface="Times New Roman" pitchFamily="18"/>
                <a:cs typeface="Times New Roman" pitchFamily="18"/>
              </a:rPr>
              <a:t>backbone</a:t>
            </a:r>
            <a:r>
              <a:rPr lang="pt-BR" sz="1800" dirty="0">
                <a:latin typeface="Times New Roman" pitchFamily="18"/>
                <a:cs typeface="Times New Roman" pitchFamily="18"/>
              </a:rPr>
              <a:t> da escola, pois a instalação envolve mais 3 edifícios. Cada edifício possui um Distribuidor de </a:t>
            </a:r>
            <a:r>
              <a:rPr lang="pt-BR" sz="1800" dirty="0" err="1">
                <a:latin typeface="Times New Roman" pitchFamily="18"/>
                <a:cs typeface="Times New Roman" pitchFamily="18"/>
              </a:rPr>
              <a:t>Edificio</a:t>
            </a:r>
            <a:r>
              <a:rPr lang="pt-BR" sz="1800" dirty="0">
                <a:latin typeface="Times New Roman" pitchFamily="18"/>
                <a:cs typeface="Times New Roman" pitchFamily="18"/>
              </a:rPr>
              <a:t> (BD) e um </a:t>
            </a:r>
            <a:r>
              <a:rPr lang="pt-BR" sz="1800" dirty="0" err="1">
                <a:latin typeface="Times New Roman" pitchFamily="18"/>
                <a:cs typeface="Times New Roman" pitchFamily="18"/>
              </a:rPr>
              <a:t>backbone</a:t>
            </a:r>
            <a:r>
              <a:rPr lang="pt-BR" sz="1800" dirty="0">
                <a:latin typeface="Times New Roman" pitchFamily="18"/>
                <a:cs typeface="Times New Roman" pitchFamily="18"/>
              </a:rPr>
              <a:t> de edifício permitindo interligar o Distribuidor de Campus ao Distribuidor de Edifício de cada edifício.</a:t>
            </a:r>
          </a:p>
          <a:p>
            <a:pPr marL="0" lvl="0" indent="0">
              <a:buNone/>
            </a:pPr>
            <a:r>
              <a:rPr lang="pt-BR" sz="1800" dirty="0">
                <a:latin typeface="Times New Roman" pitchFamily="18"/>
                <a:cs typeface="Times New Roman" pitchFamily="18"/>
              </a:rPr>
              <a:t>Cada edifício tem dois Distribuidores de piso (FD), exceto a cantina que só apresenta um pois só contém um andar, é possível interligar cada Distribuidor de Edifício aos seus respetivos Distribuidores de Piso através do </a:t>
            </a:r>
            <a:r>
              <a:rPr lang="pt-BR" sz="1800" dirty="0" err="1">
                <a:latin typeface="Times New Roman" pitchFamily="18"/>
                <a:cs typeface="Times New Roman" pitchFamily="18"/>
              </a:rPr>
              <a:t>backbone</a:t>
            </a:r>
            <a:r>
              <a:rPr lang="pt-BR" sz="1800" dirty="0">
                <a:latin typeface="Times New Roman" pitchFamily="18"/>
                <a:cs typeface="Times New Roman" pitchFamily="18"/>
              </a:rPr>
              <a:t> de Edifício que cada um possui.</a:t>
            </a:r>
          </a:p>
          <a:p>
            <a:pPr marL="0" lvl="0" indent="0">
              <a:buNone/>
            </a:pPr>
            <a:r>
              <a:rPr lang="pt-BR" sz="1800" dirty="0">
                <a:latin typeface="Times New Roman" pitchFamily="18"/>
                <a:cs typeface="Times New Roman" pitchFamily="18"/>
              </a:rPr>
              <a:t>Cada Distribuidor de Piso possui na sua extremidade uma tomada de rede para os alunos/professores da escola.</a:t>
            </a:r>
          </a:p>
          <a:p>
            <a:pPr marL="0" lvl="0" indent="0">
              <a:buNone/>
            </a:pPr>
            <a:r>
              <a:rPr lang="pt-BR" sz="1800" dirty="0">
                <a:latin typeface="Times New Roman" pitchFamily="18"/>
                <a:cs typeface="Times New Roman" pitchFamily="18"/>
              </a:rPr>
              <a:t>Por fim cada edifício possui vários </a:t>
            </a:r>
            <a:r>
              <a:rPr lang="pt-BR" sz="1800" dirty="0" err="1">
                <a:latin typeface="Times New Roman" pitchFamily="18"/>
                <a:cs typeface="Times New Roman" pitchFamily="18"/>
              </a:rPr>
              <a:t>access</a:t>
            </a:r>
            <a:r>
              <a:rPr lang="pt-BR" sz="1800" dirty="0">
                <a:latin typeface="Times New Roman" pitchFamily="18"/>
                <a:cs typeface="Times New Roman" pitchFamily="18"/>
              </a:rPr>
              <a:t>-points para que a escola possua boa cobertura wireless para todos os alunos e professores.</a:t>
            </a:r>
          </a:p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01A4F-647F-AEB3-A8DC-3CB38E09CC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/>
              <a:t>Cobertura</a:t>
            </a:r>
            <a:r>
              <a:rPr lang="en-US" b="1" dirty="0"/>
              <a:t> </a:t>
            </a:r>
            <a:r>
              <a:rPr lang="en-US" b="1" dirty="0" err="1"/>
              <a:t>Topológica</a:t>
            </a:r>
            <a:endParaRPr lang="en-US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D00F6-1CA0-7B68-0331-D5A8C7509DC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pt-BR" sz="2000" b="1" dirty="0">
                <a:latin typeface="Times New Roman" pitchFamily="18"/>
                <a:cs typeface="Times New Roman" pitchFamily="18"/>
              </a:rPr>
              <a:t>Distribuidor Campus: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1700" dirty="0">
                <a:latin typeface="Times New Roman" pitchFamily="18"/>
                <a:cs typeface="Times New Roman" pitchFamily="18"/>
              </a:rPr>
              <a:t>O distribuidor de campus interliga todos os distribuidores de edifícios ao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backbone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da escola e está localizado no edifício 1, no rés do chão numa sala ampla.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2000" b="1" dirty="0">
                <a:latin typeface="Times New Roman" pitchFamily="18"/>
                <a:cs typeface="Times New Roman" pitchFamily="18"/>
              </a:rPr>
              <a:t>Distribuidor Edifício: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1700" dirty="0">
                <a:latin typeface="Times New Roman" pitchFamily="18"/>
                <a:cs typeface="Times New Roman" pitchFamily="18"/>
              </a:rPr>
              <a:t>O distribuidor de edifício interliga todos os distribuidores de piso e possui um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backbone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de edifício permitindo interligar o distribuidor de campus a cada distribuidor de edifício de cada edifício. Os distribuidores de edifício estão posicionados de modo a minimizar a distância ao distribuidor de campus, localizam-se no rés do chão de cada edifício.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2000" b="1" dirty="0">
                <a:latin typeface="Times New Roman" pitchFamily="18"/>
                <a:cs typeface="Times New Roman" pitchFamily="18"/>
              </a:rPr>
              <a:t>Distribuidor Piso: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1700" dirty="0">
                <a:latin typeface="Times New Roman" pitchFamily="18"/>
                <a:cs typeface="Times New Roman" pitchFamily="18"/>
              </a:rPr>
              <a:t>Os distribuidores de piso estão alinhados verticalmente com os outros distribuidores de piso do edifício e cada distribuidor de piso possui também a sua própria divisão.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2000" b="1" dirty="0">
                <a:latin typeface="Times New Roman" pitchFamily="18"/>
                <a:cs typeface="Times New Roman" pitchFamily="18"/>
              </a:rPr>
              <a:t>Distribuidor Horizontal: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pt-BR" sz="1700" dirty="0">
                <a:latin typeface="Times New Roman" pitchFamily="18"/>
                <a:cs typeface="Times New Roman" pitchFamily="18"/>
              </a:rPr>
              <a:t>Ao longo da escola foi utilizado o modelo de distribuição horizontal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interconnect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to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TO pois para além de ser mais simples em comparação com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cross-connect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</a:t>
            </a:r>
            <a:r>
              <a:rPr lang="pt-BR" sz="1700" dirty="0" err="1">
                <a:latin typeface="Times New Roman" pitchFamily="18"/>
                <a:cs typeface="Times New Roman" pitchFamily="18"/>
              </a:rPr>
              <a:t>to</a:t>
            </a:r>
            <a:r>
              <a:rPr lang="pt-BR" sz="1700" dirty="0">
                <a:latin typeface="Times New Roman" pitchFamily="18"/>
                <a:cs typeface="Times New Roman" pitchFamily="18"/>
              </a:rPr>
              <a:t> TO, apresenta também melhor desempenho e maior cobertura.</a:t>
            </a:r>
            <a:endParaRPr lang="en-US" sz="1700" dirty="0">
              <a:latin typeface="Times New Roman" pitchFamily="18"/>
              <a:cs typeface="Times New Roman" pitchFamily="1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1068</Words>
  <Application>Microsoft Office PowerPoint</Application>
  <PresentationFormat>Ecrã Panorâmico</PresentationFormat>
  <Paragraphs>87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Times New Roman</vt:lpstr>
      <vt:lpstr>Tema do Office</vt:lpstr>
      <vt:lpstr>Cablagem Estruturada da Escola Superior de Química</vt:lpstr>
      <vt:lpstr>Sobre o Campus</vt:lpstr>
      <vt:lpstr>Edifício 1</vt:lpstr>
      <vt:lpstr>Edifício 2</vt:lpstr>
      <vt:lpstr>Edifício 3</vt:lpstr>
      <vt:lpstr>Edifício 4</vt:lpstr>
      <vt:lpstr>Alta Tensão e Subestações</vt:lpstr>
      <vt:lpstr>Cobertura Topológica</vt:lpstr>
      <vt:lpstr>Cobertura Topológica</vt:lpstr>
      <vt:lpstr>Apresentação do PowerPoint</vt:lpstr>
      <vt:lpstr>Implementação (Edifício 1)</vt:lpstr>
      <vt:lpstr>Implementação(Edifício 2)</vt:lpstr>
      <vt:lpstr>Implementação(Edifício 3)</vt:lpstr>
      <vt:lpstr>Implementação (Edifício 4)</vt:lpstr>
      <vt:lpstr>Orçamento</vt:lpstr>
      <vt:lpstr>Identificação e Documentação Ambiente Da Cablagem Estruturada</vt:lpstr>
      <vt:lpstr>Identificação e Documentação: Etiquetagem de Cabos e Equipamentos</vt:lpstr>
      <vt:lpstr>Identificação e Documentação: Tecnologias de Ligação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Cablagem Estruturada da Escola Superior de Quimica</dc:title>
  <dc:creator>Fernando André Rossas Pereira</dc:creator>
  <cp:lastModifiedBy>Pedro Ferreira</cp:lastModifiedBy>
  <cp:revision>4</cp:revision>
  <dcterms:created xsi:type="dcterms:W3CDTF">2023-06-12T17:18:06Z</dcterms:created>
  <dcterms:modified xsi:type="dcterms:W3CDTF">2023-06-12T23:33:46Z</dcterms:modified>
</cp:coreProperties>
</file>